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91" r:id="rId2"/>
    <p:sldId id="376" r:id="rId3"/>
    <p:sldId id="423" r:id="rId4"/>
    <p:sldId id="393" r:id="rId5"/>
    <p:sldId id="392" r:id="rId6"/>
    <p:sldId id="394" r:id="rId7"/>
    <p:sldId id="419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4" r:id="rId16"/>
    <p:sldId id="405" r:id="rId17"/>
    <p:sldId id="406" r:id="rId18"/>
    <p:sldId id="420" r:id="rId19"/>
    <p:sldId id="421" r:id="rId20"/>
    <p:sldId id="407" r:id="rId21"/>
    <p:sldId id="408" r:id="rId22"/>
    <p:sldId id="409" r:id="rId23"/>
    <p:sldId id="410" r:id="rId24"/>
    <p:sldId id="411" r:id="rId25"/>
    <p:sldId id="425" r:id="rId26"/>
    <p:sldId id="426" r:id="rId27"/>
    <p:sldId id="412" r:id="rId28"/>
    <p:sldId id="413" r:id="rId29"/>
    <p:sldId id="414" r:id="rId30"/>
    <p:sldId id="415" r:id="rId31"/>
    <p:sldId id="416" r:id="rId32"/>
    <p:sldId id="422" r:id="rId33"/>
    <p:sldId id="417" r:id="rId34"/>
    <p:sldId id="418" r:id="rId35"/>
    <p:sldId id="424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Chapter 6</a:t>
            </a:r>
          </a:p>
          <a:p>
            <a:r>
              <a:rPr lang="en-GB" altLang="en-US" dirty="0"/>
              <a:t>Beverage Provision</a:t>
            </a:r>
          </a:p>
        </p:txBody>
      </p:sp>
    </p:spTree>
    <p:extLst>
      <p:ext uri="{BB962C8B-B14F-4D97-AF65-F5344CB8AC3E}">
        <p14:creationId xmlns:p14="http://schemas.microsoft.com/office/powerpoint/2010/main" val="159021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Calculating alcohol intake for wine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4392488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Specific percentage of alcohol times the amount in litres, equals the units of alcohol per bottle</a:t>
            </a:r>
          </a:p>
          <a:p>
            <a:r>
              <a:rPr lang="en-GB" altLang="en-US" sz="2800" dirty="0">
                <a:cs typeface="Times New Roman" pitchFamily="18" charset="0"/>
              </a:rPr>
              <a:t>For example:</a:t>
            </a:r>
          </a:p>
          <a:p>
            <a:pPr lvl="1"/>
            <a:r>
              <a:rPr lang="en-GB" altLang="en-US" sz="2400" dirty="0"/>
              <a:t>Wine at 12% alcohol by volume x 0.75 litre bottle = 9 units per 75 cl bottle</a:t>
            </a:r>
          </a:p>
          <a:p>
            <a:pPr lvl="1"/>
            <a:r>
              <a:rPr lang="en-GB" altLang="en-US" sz="2400" dirty="0"/>
              <a:t>This 75 cl bottle of wine will give 6 x 125 ml individual glasses of wine and each glass will contain 1.5 units of alcohol (9 units in the whole bottle divided by the 6 glasses)</a:t>
            </a:r>
          </a:p>
        </p:txBody>
      </p:sp>
    </p:spTree>
    <p:extLst>
      <p:ext uri="{BB962C8B-B14F-4D97-AF65-F5344CB8AC3E}">
        <p14:creationId xmlns:p14="http://schemas.microsoft.com/office/powerpoint/2010/main" val="149557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Example for other drinks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8064896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/>
              <a:t>Lager at 5% alcohol x 0.50 litre measure = 2.5 units per half litre measure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400" dirty="0"/>
          </a:p>
          <a:p>
            <a:pPr>
              <a:lnSpc>
                <a:spcPct val="90000"/>
              </a:lnSpc>
            </a:pPr>
            <a:r>
              <a:rPr lang="en-GB" altLang="en-US" sz="2400" dirty="0"/>
              <a:t>Spirit at 40% alcohol x 0.025 litre (25ml) measure = 1 unit per 25 ml measure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400" dirty="0"/>
              <a:t>  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Sherry at 18% alcohol x 0.05 litre (50 ml) measure = 0.9 unit per 50 ml measure</a:t>
            </a:r>
          </a:p>
        </p:txBody>
      </p:sp>
    </p:spTree>
    <p:extLst>
      <p:ext uri="{BB962C8B-B14F-4D97-AF65-F5344CB8AC3E}">
        <p14:creationId xmlns:p14="http://schemas.microsoft.com/office/powerpoint/2010/main" val="26089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Types of wine and drinks lists</a:t>
            </a:r>
            <a:endParaRPr lang="en-GB" alt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Bar and cocktail</a:t>
            </a:r>
          </a:p>
          <a:p>
            <a:r>
              <a:rPr lang="en-GB" sz="2800" dirty="0"/>
              <a:t>Apéritif </a:t>
            </a:r>
          </a:p>
          <a:p>
            <a:r>
              <a:rPr lang="en-GB" altLang="en-US" sz="2800" dirty="0"/>
              <a:t>Restaurant</a:t>
            </a:r>
          </a:p>
          <a:p>
            <a:r>
              <a:rPr lang="en-GB" altLang="en-US" sz="2800" dirty="0">
                <a:cs typeface="Times New Roman" pitchFamily="18" charset="0"/>
              </a:rPr>
              <a:t>After meal drinks (</a:t>
            </a:r>
            <a:r>
              <a:rPr lang="en-GB" altLang="en-US" sz="2800" dirty="0" err="1">
                <a:cs typeface="Times New Roman" pitchFamily="18" charset="0"/>
              </a:rPr>
              <a:t>digestifs</a:t>
            </a:r>
            <a:r>
              <a:rPr lang="en-GB" altLang="en-US" sz="2800" dirty="0">
                <a:cs typeface="Times New Roman" pitchFamily="18" charset="0"/>
              </a:rPr>
              <a:t>)</a:t>
            </a:r>
          </a:p>
          <a:p>
            <a:r>
              <a:rPr lang="en-GB" altLang="en-US" sz="2800" dirty="0">
                <a:cs typeface="Times New Roman" pitchFamily="18" charset="0"/>
              </a:rPr>
              <a:t>Banqueting, function and events </a:t>
            </a:r>
          </a:p>
          <a:p>
            <a:r>
              <a:rPr lang="en-GB" altLang="en-US" sz="2800" dirty="0">
                <a:cs typeface="Times New Roman" pitchFamily="18" charset="0"/>
              </a:rPr>
              <a:t>Room service </a:t>
            </a:r>
          </a:p>
          <a:p>
            <a:r>
              <a:rPr lang="en-GB" altLang="en-US" sz="2800" dirty="0">
                <a:cs typeface="Times New Roman" pitchFamily="18" charset="0"/>
              </a:rPr>
              <a:t>Lounge service </a:t>
            </a:r>
            <a:r>
              <a:rPr lang="en-GB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849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Hot beverages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Tea</a:t>
            </a:r>
          </a:p>
          <a:p>
            <a:r>
              <a:rPr lang="en-GB" altLang="en-US" sz="2800" dirty="0">
                <a:cs typeface="Times New Roman" pitchFamily="18" charset="0"/>
              </a:rPr>
              <a:t>Coffee</a:t>
            </a:r>
          </a:p>
          <a:p>
            <a:r>
              <a:rPr lang="en-GB" altLang="en-US" sz="2800" dirty="0">
                <a:cs typeface="Times New Roman" pitchFamily="18" charset="0"/>
              </a:rPr>
              <a:t>Chocolate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42400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Teas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Can include: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General basic teas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More specialise teas such as: Darjeeling, Earl Grey, Jasmine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Iced teas</a:t>
            </a:r>
            <a:endParaRPr lang="en-US" altLang="en-US" dirty="0">
              <a:cs typeface="Times New Roman" pitchFamily="18" charset="0"/>
            </a:endParaRPr>
          </a:p>
          <a:p>
            <a:pPr lvl="1"/>
            <a:r>
              <a:rPr lang="en-GB" altLang="en-US" dirty="0">
                <a:cs typeface="Times New Roman" pitchFamily="18" charset="0"/>
              </a:rPr>
              <a:t>Flavoured teas (tisanes)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8028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Espresso based coffee styles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Espresso</a:t>
            </a:r>
          </a:p>
          <a:p>
            <a:r>
              <a:rPr lang="en-GB" altLang="en-US">
                <a:cs typeface="Times New Roman" pitchFamily="18" charset="0"/>
              </a:rPr>
              <a:t>Espresso doppio</a:t>
            </a:r>
          </a:p>
          <a:p>
            <a:r>
              <a:rPr lang="en-GB" altLang="en-US">
                <a:cs typeface="Times New Roman" pitchFamily="18" charset="0"/>
              </a:rPr>
              <a:t>Café crème</a:t>
            </a:r>
          </a:p>
          <a:p>
            <a:r>
              <a:rPr lang="en-GB" altLang="en-US">
                <a:cs typeface="Times New Roman" pitchFamily="18" charset="0"/>
              </a:rPr>
              <a:t>Espresso ristretto</a:t>
            </a:r>
          </a:p>
          <a:p>
            <a:r>
              <a:rPr lang="en-GB" altLang="en-US">
                <a:cs typeface="Times New Roman" pitchFamily="18" charset="0"/>
              </a:rPr>
              <a:t>Americano</a:t>
            </a:r>
          </a:p>
          <a:p>
            <a:r>
              <a:rPr lang="en-GB" altLang="en-US">
                <a:cs typeface="Times New Roman" pitchFamily="18" charset="0"/>
              </a:rPr>
              <a:t>Espresso macchiato</a:t>
            </a:r>
          </a:p>
          <a:p>
            <a:r>
              <a:rPr lang="en-GB" altLang="en-US">
                <a:cs typeface="Times New Roman" pitchFamily="18" charset="0"/>
              </a:rPr>
              <a:t>Espresso con panna</a:t>
            </a:r>
          </a:p>
          <a:p>
            <a:endParaRPr lang="en-GB" alt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Cappuccino</a:t>
            </a:r>
          </a:p>
          <a:p>
            <a:r>
              <a:rPr lang="en-GB" altLang="en-US">
                <a:cs typeface="Times New Roman" pitchFamily="18" charset="0"/>
              </a:rPr>
              <a:t>Caffè (or café) latté </a:t>
            </a:r>
          </a:p>
          <a:p>
            <a:r>
              <a:rPr lang="en-GB" altLang="en-US">
                <a:cs typeface="Times New Roman" pitchFamily="18" charset="0"/>
              </a:rPr>
              <a:t>Flat white</a:t>
            </a:r>
          </a:p>
          <a:p>
            <a:r>
              <a:rPr lang="en-GB" altLang="en-US">
                <a:cs typeface="Times New Roman" pitchFamily="18" charset="0"/>
              </a:rPr>
              <a:t>Latte macchiato </a:t>
            </a:r>
          </a:p>
          <a:p>
            <a:r>
              <a:rPr lang="en-GB" altLang="en-US">
                <a:cs typeface="Times New Roman" pitchFamily="18" charset="0"/>
              </a:rPr>
              <a:t>Caffè mocha (or mochaccino) </a:t>
            </a:r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0868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Non-alcoholic bar beverages</a:t>
            </a:r>
            <a:endParaRPr lang="en-GB" alt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Five main groups: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Aerated waters: e.g. bitter lemon, cola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Natural spring/mineral waters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Squashes 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Juices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Syrups such as:</a:t>
            </a:r>
          </a:p>
          <a:p>
            <a:pPr marL="1752600" lvl="3" indent="-381000"/>
            <a:r>
              <a:rPr lang="en-GB" altLang="en-US" dirty="0">
                <a:cs typeface="Times New Roman" pitchFamily="18" charset="0"/>
              </a:rPr>
              <a:t>Cassis (blackcurrant)</a:t>
            </a:r>
          </a:p>
          <a:p>
            <a:pPr marL="1752600" lvl="3" indent="-381000"/>
            <a:r>
              <a:rPr lang="en-GB" altLang="en-US" dirty="0">
                <a:cs typeface="Times New Roman" pitchFamily="18" charset="0"/>
              </a:rPr>
              <a:t>Grenadine (pomegranate)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0415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Consumer demand for bottled waters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Reducing because of: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Environmental and sustainability concerns leading to higher customer demand for tap water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Emergence of commercial water filtration systems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453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wine and drink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352928" cy="4608512"/>
          </a:xfrm>
        </p:spPr>
        <p:txBody>
          <a:bodyPr/>
          <a:lstStyle/>
          <a:p>
            <a:r>
              <a:rPr lang="en-GB" sz="2800" dirty="0"/>
              <a:t>Must be in keeping with style of operation</a:t>
            </a:r>
          </a:p>
          <a:p>
            <a:r>
              <a:rPr lang="en-GB" sz="2800" dirty="0"/>
              <a:t>Easy to handle and use </a:t>
            </a:r>
          </a:p>
          <a:p>
            <a:r>
              <a:rPr lang="en-GB" sz="2800" dirty="0"/>
              <a:t>Durable</a:t>
            </a:r>
          </a:p>
          <a:p>
            <a:r>
              <a:rPr lang="en-GB" sz="2800" dirty="0"/>
              <a:t>Flexible (how often needing to be updated)</a:t>
            </a:r>
          </a:p>
          <a:p>
            <a:r>
              <a:rPr lang="en-GB" sz="2800" dirty="0"/>
              <a:t>Well designed and legible</a:t>
            </a:r>
          </a:p>
          <a:p>
            <a:r>
              <a:rPr lang="en-GB" sz="2800" dirty="0"/>
              <a:t>Meet legal requirements</a:t>
            </a:r>
          </a:p>
          <a:p>
            <a:r>
              <a:rPr lang="en-GB" sz="2800" dirty="0"/>
              <a:t>Include bin number for wines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08912" cy="1143000"/>
          </a:xfrm>
        </p:spPr>
        <p:txBody>
          <a:bodyPr/>
          <a:lstStyle/>
          <a:p>
            <a:r>
              <a:rPr lang="en-GB" dirty="0">
                <a:latin typeface="MyriadPro-Bold"/>
              </a:rPr>
              <a:t>Professionalism in beverage provision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Increasing as a result of:</a:t>
            </a:r>
          </a:p>
          <a:p>
            <a:pPr lvl="1"/>
            <a:r>
              <a:rPr lang="en-GB" dirty="0"/>
              <a:t>Qualifications</a:t>
            </a:r>
          </a:p>
          <a:p>
            <a:pPr lvl="1"/>
            <a:r>
              <a:rPr lang="en-GB" dirty="0"/>
              <a:t>Competitions</a:t>
            </a:r>
          </a:p>
          <a:p>
            <a:pPr lvl="1"/>
            <a:r>
              <a:rPr lang="en-GB" dirty="0"/>
              <a:t>Trade and professional bodies</a:t>
            </a:r>
          </a:p>
          <a:p>
            <a:pPr lvl="1"/>
            <a:r>
              <a:rPr lang="en-GB" dirty="0"/>
              <a:t>Recognised job titles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7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Contents of wine and drink lists</a:t>
            </a:r>
            <a:endParaRPr lang="en-GB" alt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Usually listed </a:t>
            </a:r>
            <a:r>
              <a:rPr lang="en-GB" altLang="en-US" sz="2800" dirty="0">
                <a:cs typeface="Times New Roman" pitchFamily="18" charset="0"/>
              </a:rPr>
              <a:t>in the order consumed: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Apéritifs 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Cocktails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Spirits and associated mixers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Wines – still, sparkling and fortified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Beers, cider, </a:t>
            </a:r>
            <a:r>
              <a:rPr lang="en-GB" altLang="en-US" sz="2400" dirty="0" err="1">
                <a:cs typeface="Times New Roman" pitchFamily="18" charset="0"/>
              </a:rPr>
              <a:t>perrys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Non-alcoholic drinks (cold)</a:t>
            </a:r>
          </a:p>
          <a:p>
            <a:pPr lvl="1"/>
            <a:r>
              <a:rPr lang="en-GB" altLang="en-US" sz="2400" dirty="0" err="1">
                <a:cs typeface="Times New Roman" pitchFamily="18" charset="0"/>
              </a:rPr>
              <a:t>Digestifs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/>
              <a:t>Hot beverages</a:t>
            </a:r>
          </a:p>
        </p:txBody>
      </p:sp>
    </p:spTree>
    <p:extLst>
      <p:ext uri="{BB962C8B-B14F-4D97-AF65-F5344CB8AC3E}">
        <p14:creationId xmlns:p14="http://schemas.microsoft.com/office/powerpoint/2010/main" val="345361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Listing of wines</a:t>
            </a:r>
            <a:endParaRPr lang="en-GB" alt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By place of origin (geographical)</a:t>
            </a:r>
          </a:p>
          <a:p>
            <a:r>
              <a:rPr lang="en-GB" altLang="en-US" sz="2800" dirty="0">
                <a:cs typeface="Times New Roman" pitchFamily="18" charset="0"/>
              </a:rPr>
              <a:t>By type - still (white rosé, red,) fortified, sparkling</a:t>
            </a:r>
          </a:p>
          <a:p>
            <a:r>
              <a:rPr lang="en-GB" altLang="en-US" sz="2800" dirty="0">
                <a:cs typeface="Times New Roman" pitchFamily="18" charset="0"/>
              </a:rPr>
              <a:t>By grape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6448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General information given – wines: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400" dirty="0">
                <a:cs typeface="Times New Roman" pitchFamily="18" charset="0"/>
              </a:rPr>
              <a:t>Bin number</a:t>
            </a:r>
          </a:p>
          <a:p>
            <a:r>
              <a:rPr lang="en-GB" altLang="en-US" sz="2400" dirty="0">
                <a:cs typeface="Times New Roman" pitchFamily="18" charset="0"/>
              </a:rPr>
              <a:t>Name of wine</a:t>
            </a:r>
          </a:p>
          <a:p>
            <a:r>
              <a:rPr lang="en-GB" altLang="en-US" sz="2400" dirty="0">
                <a:cs typeface="Times New Roman" pitchFamily="18" charset="0"/>
              </a:rPr>
              <a:t>Country and area of origin</a:t>
            </a:r>
          </a:p>
          <a:p>
            <a:r>
              <a:rPr lang="en-GB" altLang="en-US" sz="2400" dirty="0">
                <a:cs typeface="Times New Roman" pitchFamily="18" charset="0"/>
              </a:rPr>
              <a:t>Quality indication (e.g. AOC, </a:t>
            </a:r>
            <a:r>
              <a:rPr lang="en-GB" altLang="en-US" sz="2400" dirty="0" err="1">
                <a:cs typeface="Times New Roman" pitchFamily="18" charset="0"/>
              </a:rPr>
              <a:t>Qmp</a:t>
            </a:r>
            <a:r>
              <a:rPr lang="en-GB" altLang="en-US" sz="2400" dirty="0">
                <a:cs typeface="Times New Roman" pitchFamily="18" charset="0"/>
              </a:rPr>
              <a:t> etc.)</a:t>
            </a:r>
          </a:p>
          <a:p>
            <a:r>
              <a:rPr lang="en-GB" altLang="en-US" sz="2400" dirty="0">
                <a:cs typeface="Times New Roman" pitchFamily="18" charset="0"/>
              </a:rPr>
              <a:t>Shipper</a:t>
            </a:r>
          </a:p>
          <a:p>
            <a:r>
              <a:rPr lang="en-GB" altLang="en-US" sz="2400" dirty="0">
                <a:cs typeface="Times New Roman" pitchFamily="18" charset="0"/>
              </a:rPr>
              <a:t>Château/estate bottled</a:t>
            </a:r>
            <a:r>
              <a:rPr lang="en-GB" altLang="en-US" sz="2400" dirty="0"/>
              <a:t> 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US" sz="2400">
                <a:cs typeface="Times New Roman" pitchFamily="18" charset="0"/>
              </a:rPr>
              <a:t>Varietal (grape type(s))</a:t>
            </a:r>
          </a:p>
          <a:p>
            <a:r>
              <a:rPr lang="en-GB" altLang="en-US" sz="2400">
                <a:cs typeface="Times New Roman" pitchFamily="18" charset="0"/>
              </a:rPr>
              <a:t>Vintage</a:t>
            </a:r>
          </a:p>
          <a:p>
            <a:r>
              <a:rPr lang="en-GB" altLang="en-US" sz="2400">
                <a:cs typeface="Times New Roman" pitchFamily="18" charset="0"/>
              </a:rPr>
              <a:t>Alcoholic strength</a:t>
            </a:r>
          </a:p>
          <a:p>
            <a:r>
              <a:rPr lang="en-GB" altLang="en-US" sz="2400">
                <a:cs typeface="Times New Roman" pitchFamily="18" charset="0"/>
              </a:rPr>
              <a:t>½ bottle, bottle, magnum</a:t>
            </a:r>
          </a:p>
          <a:p>
            <a:r>
              <a:rPr lang="en-GB" altLang="en-US" sz="2400">
                <a:cs typeface="Times New Roman" pitchFamily="18" charset="0"/>
              </a:rPr>
              <a:t>Price</a:t>
            </a:r>
          </a:p>
          <a:p>
            <a:r>
              <a:rPr lang="en-GB" altLang="en-US" sz="2400">
                <a:cs typeface="Times New Roman" pitchFamily="18" charset="0"/>
              </a:rPr>
              <a:t>Supplier</a:t>
            </a:r>
          </a:p>
          <a:p>
            <a:r>
              <a:rPr lang="en-GB" altLang="en-US" sz="2400">
                <a:cs typeface="Times New Roman" pitchFamily="18" charset="0"/>
              </a:rPr>
              <a:t>Descriptive notes as appropriate</a:t>
            </a:r>
            <a:r>
              <a:rPr lang="en-GB" alt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0253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Information on other drinks: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Type of drink</a:t>
            </a:r>
          </a:p>
          <a:p>
            <a:r>
              <a:rPr lang="en-GB" altLang="en-US" sz="2800" dirty="0">
                <a:cs typeface="Times New Roman" pitchFamily="18" charset="0"/>
              </a:rPr>
              <a:t>Brand name if appropriate</a:t>
            </a:r>
          </a:p>
          <a:p>
            <a:r>
              <a:rPr lang="en-GB" altLang="en-US" sz="2800" dirty="0">
                <a:cs typeface="Times New Roman" pitchFamily="18" charset="0"/>
              </a:rPr>
              <a:t>Style (sweet, dry, etc.)</a:t>
            </a:r>
          </a:p>
          <a:p>
            <a:r>
              <a:rPr lang="en-GB" altLang="en-US" sz="2800" dirty="0">
                <a:cs typeface="Times New Roman" pitchFamily="18" charset="0"/>
              </a:rPr>
              <a:t>Description, for example for cocktails</a:t>
            </a:r>
          </a:p>
          <a:p>
            <a:r>
              <a:rPr lang="en-GB" altLang="en-US" sz="2800" dirty="0">
                <a:cs typeface="Times New Roman" pitchFamily="18" charset="0"/>
              </a:rPr>
              <a:t>Alcoholic strength in percentage by volume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1364218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Pricing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Cost plus</a:t>
            </a:r>
          </a:p>
          <a:p>
            <a:r>
              <a:rPr lang="en-GB" altLang="en-US" sz="2800" dirty="0"/>
              <a:t>Rate of return</a:t>
            </a:r>
          </a:p>
          <a:p>
            <a:r>
              <a:rPr lang="en-GB" altLang="en-US" sz="2800" dirty="0"/>
              <a:t>Market orientated</a:t>
            </a:r>
          </a:p>
          <a:p>
            <a:r>
              <a:rPr lang="en-GB" altLang="en-US" sz="2800" dirty="0"/>
              <a:t>Fixed mark-up</a:t>
            </a:r>
          </a:p>
          <a:p>
            <a:r>
              <a:rPr lang="en-GB" altLang="en-US" sz="2800" dirty="0"/>
              <a:t>BYOB and corkage charges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035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00F2-21DD-4D2A-8806-E5368820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Maintaining stock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E9A67-4F06-4B12-97A9-6999B7001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Stock levels may be determined by using past sales data</a:t>
            </a:r>
          </a:p>
          <a:p>
            <a:r>
              <a:rPr lang="en-GB" sz="2800" dirty="0"/>
              <a:t>A useful formula is: </a:t>
            </a:r>
            <a:r>
              <a:rPr lang="pl-PL" sz="2800" dirty="0"/>
              <a:t>M = W (T+L) + S </a:t>
            </a:r>
          </a:p>
          <a:p>
            <a:r>
              <a:rPr lang="en-GB" sz="2800" dirty="0"/>
              <a:t>Where: </a:t>
            </a:r>
          </a:p>
          <a:p>
            <a:pPr lvl="1"/>
            <a:r>
              <a:rPr lang="en-GB" sz="2400" dirty="0"/>
              <a:t>M is the maximum stock </a:t>
            </a:r>
          </a:p>
          <a:p>
            <a:pPr lvl="1"/>
            <a:r>
              <a:rPr lang="en-GB" sz="2400" dirty="0"/>
              <a:t>W the average usage rate </a:t>
            </a:r>
          </a:p>
          <a:p>
            <a:pPr lvl="1"/>
            <a:r>
              <a:rPr lang="en-GB" sz="2400" dirty="0"/>
              <a:t>T the review period </a:t>
            </a:r>
          </a:p>
          <a:p>
            <a:pPr lvl="1"/>
            <a:r>
              <a:rPr lang="en-GB" sz="2400" dirty="0"/>
              <a:t>L the lead time and</a:t>
            </a:r>
          </a:p>
          <a:p>
            <a:pPr lvl="1"/>
            <a:r>
              <a:rPr lang="en-GB" sz="2400" dirty="0"/>
              <a:t>S the safety stock (buffer or minimum stock level)</a:t>
            </a:r>
          </a:p>
        </p:txBody>
      </p:sp>
    </p:spTree>
    <p:extLst>
      <p:ext uri="{BB962C8B-B14F-4D97-AF65-F5344CB8AC3E}">
        <p14:creationId xmlns:p14="http://schemas.microsoft.com/office/powerpoint/2010/main" val="239940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D035-A630-413F-8BDC-B0238B3F0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183F6-A870-424B-B815-AF91CCA6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248472"/>
          </a:xfrm>
        </p:spPr>
        <p:txBody>
          <a:bodyPr/>
          <a:lstStyle/>
          <a:p>
            <a:r>
              <a:rPr lang="en-GB" sz="2400" dirty="0"/>
              <a:t>W = 24 bottles per week </a:t>
            </a:r>
          </a:p>
          <a:p>
            <a:r>
              <a:rPr lang="en-GB" sz="2400" dirty="0"/>
              <a:t>T = 4 weeks </a:t>
            </a:r>
          </a:p>
          <a:p>
            <a:r>
              <a:rPr lang="en-GB" sz="2400" dirty="0"/>
              <a:t>L = 1 week </a:t>
            </a:r>
          </a:p>
          <a:p>
            <a:r>
              <a:rPr lang="en-GB" sz="2400" dirty="0"/>
              <a:t>S = 1 week’s usage, e.g. 24 bottles </a:t>
            </a:r>
          </a:p>
          <a:p>
            <a:r>
              <a:rPr lang="en-GB" sz="2400" dirty="0"/>
              <a:t>Therefore maximum stock is:</a:t>
            </a:r>
          </a:p>
          <a:p>
            <a:pPr lvl="1"/>
            <a:r>
              <a:rPr lang="pl-PL" sz="2000" dirty="0"/>
              <a:t>M = W (T+L) + S </a:t>
            </a:r>
            <a:r>
              <a:rPr lang="en-GB" sz="2000" dirty="0"/>
              <a:t>= 24 (4+1) +24 = 144 bottles </a:t>
            </a:r>
          </a:p>
          <a:p>
            <a:r>
              <a:rPr lang="en-GB" sz="2400" dirty="0"/>
              <a:t>Minimum stock (buffer or safety stock) is:</a:t>
            </a:r>
          </a:p>
          <a:p>
            <a:pPr lvl="1"/>
            <a:r>
              <a:rPr lang="en-GB" sz="2000" dirty="0"/>
              <a:t>L × W = 1 × 24 = 24 bottles </a:t>
            </a:r>
          </a:p>
          <a:p>
            <a:r>
              <a:rPr lang="en-GB" sz="2400" dirty="0"/>
              <a:t>ROL (reorder level) is: </a:t>
            </a:r>
          </a:p>
          <a:p>
            <a:pPr lvl="1"/>
            <a:r>
              <a:rPr lang="pl-PL" sz="2000" dirty="0"/>
              <a:t>(W × L) +S = (24 × 1) + 24</a:t>
            </a:r>
            <a:r>
              <a:rPr lang="en-GB" sz="2000" dirty="0"/>
              <a:t> = 48 bottles. </a:t>
            </a:r>
          </a:p>
        </p:txBody>
      </p:sp>
    </p:spTree>
    <p:extLst>
      <p:ext uri="{BB962C8B-B14F-4D97-AF65-F5344CB8AC3E}">
        <p14:creationId xmlns:p14="http://schemas.microsoft.com/office/powerpoint/2010/main" val="22459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Purchasing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Using one main or a variety of suppliers</a:t>
            </a:r>
          </a:p>
          <a:p>
            <a:endParaRPr lang="en-GB" altLang="en-US" sz="2800" dirty="0"/>
          </a:p>
          <a:p>
            <a:r>
              <a:rPr lang="en-GB" altLang="en-US" sz="2800" dirty="0"/>
              <a:t>Also need to take into account:</a:t>
            </a:r>
          </a:p>
          <a:p>
            <a:pPr lvl="1"/>
            <a:r>
              <a:rPr lang="en-GB" altLang="en-US" dirty="0"/>
              <a:t>Cost of purchasing</a:t>
            </a:r>
          </a:p>
          <a:p>
            <a:pPr lvl="1"/>
            <a:r>
              <a:rPr lang="en-GB" altLang="en-US" dirty="0"/>
              <a:t>Determining stock levels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20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Purchasing wines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132856"/>
            <a:ext cx="3313112" cy="4303713"/>
          </a:xfrm>
        </p:spPr>
        <p:txBody>
          <a:bodyPr/>
          <a:lstStyle/>
          <a:p>
            <a:r>
              <a:rPr lang="en-GB" altLang="en-US" sz="2400" dirty="0">
                <a:cs typeface="Times New Roman" pitchFamily="18" charset="0"/>
              </a:rPr>
              <a:t>Fine wine merchant/distributor</a:t>
            </a:r>
          </a:p>
          <a:p>
            <a:r>
              <a:rPr lang="en-GB" altLang="en-US" sz="2400" dirty="0">
                <a:cs typeface="Times New Roman" pitchFamily="18" charset="0"/>
              </a:rPr>
              <a:t>(Branded) wine merchant/distributor</a:t>
            </a:r>
          </a:p>
          <a:p>
            <a:r>
              <a:rPr lang="en-GB" altLang="en-US" sz="2400" dirty="0">
                <a:cs typeface="Times New Roman" pitchFamily="18" charset="0"/>
              </a:rPr>
              <a:t>Brewery wine division</a:t>
            </a:r>
          </a:p>
          <a:p>
            <a:r>
              <a:rPr lang="en-GB" altLang="en-US" sz="2400" dirty="0">
                <a:cs typeface="Times New Roman" pitchFamily="18" charset="0"/>
              </a:rPr>
              <a:t>Direct from producer</a:t>
            </a:r>
          </a:p>
          <a:p>
            <a:r>
              <a:rPr lang="en-GB" altLang="en-US" sz="2400" i="1" dirty="0" err="1">
                <a:cs typeface="Times New Roman" pitchFamily="18" charset="0"/>
              </a:rPr>
              <a:t>En</a:t>
            </a:r>
            <a:r>
              <a:rPr lang="en-GB" altLang="en-US" sz="2400" i="1" dirty="0">
                <a:cs typeface="Times New Roman" pitchFamily="18" charset="0"/>
              </a:rPr>
              <a:t> </a:t>
            </a:r>
            <a:r>
              <a:rPr lang="en-GB" altLang="en-US" sz="2400" i="1" dirty="0" err="1">
                <a:cs typeface="Times New Roman" pitchFamily="18" charset="0"/>
              </a:rPr>
              <a:t>primeur</a:t>
            </a:r>
            <a:endParaRPr lang="en-GB" altLang="en-US" sz="2400" i="1" dirty="0">
              <a:cs typeface="Times New Roman" pitchFamily="18" charset="0"/>
            </a:endParaRP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4800600" y="2132856"/>
            <a:ext cx="2987675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4175" indent="-384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73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Wine retailers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Wine clubs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Internet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Wine fair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Auction rooms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Brokers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q"/>
            </a:pPr>
            <a:r>
              <a:rPr lang="en-GB" altLang="en-US" dirty="0">
                <a:latin typeface="+mn-lt"/>
                <a:cs typeface="Times New Roman" pitchFamily="18" charset="0"/>
              </a:rPr>
              <a:t>Tastings</a:t>
            </a:r>
            <a:endParaRPr lang="en-GB" altLang="en-US" dirty="0">
              <a:latin typeface="+mn-lt"/>
            </a:endParaRPr>
          </a:p>
          <a:p>
            <a:endParaRPr lang="en-GB" altLang="en-US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88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Maintain quality of drink stock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Regular tasting, or evaluation, of wine and other drinks is carried out to: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Develop learning from experience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Help in the assessment of the quality of a wine in terms of value</a:t>
            </a:r>
            <a:endParaRPr lang="en-US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Monitor the progress of a wine that is being stored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Assist in the description of a wine when explaining its qualities to customers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Provide a record of wines tasted</a:t>
            </a:r>
          </a:p>
        </p:txBody>
      </p:sp>
    </p:spTree>
    <p:extLst>
      <p:ext uri="{BB962C8B-B14F-4D97-AF65-F5344CB8AC3E}">
        <p14:creationId xmlns:p14="http://schemas.microsoft.com/office/powerpoint/2010/main" val="381054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1198-E9C1-421A-BF17-5CE3BC57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</a:t>
            </a:r>
            <a:r>
              <a:rPr lang="en-GB"/>
              <a:t>6 covers: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3998E-0759-4E15-935E-41261543C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Safe, sensible drinking</a:t>
            </a:r>
          </a:p>
          <a:p>
            <a:r>
              <a:rPr lang="en-GB" sz="2800" dirty="0"/>
              <a:t>Types of wine and drink lists</a:t>
            </a:r>
          </a:p>
          <a:p>
            <a:r>
              <a:rPr lang="en-GB" sz="2800" dirty="0"/>
              <a:t>Developing wine and drink lists</a:t>
            </a:r>
          </a:p>
          <a:p>
            <a:r>
              <a:rPr lang="en-GB" sz="2800" dirty="0"/>
              <a:t>Purchasing</a:t>
            </a:r>
          </a:p>
          <a:p>
            <a:r>
              <a:rPr lang="en-GB" sz="2800" dirty="0"/>
              <a:t>Further consideration on wine provision</a:t>
            </a:r>
          </a:p>
          <a:p>
            <a:r>
              <a:rPr lang="en-GB" sz="2800" dirty="0"/>
              <a:t>Storage</a:t>
            </a:r>
          </a:p>
          <a:p>
            <a:r>
              <a:rPr lang="en-GB" sz="2800" dirty="0"/>
              <a:t>Beverage control</a:t>
            </a:r>
          </a:p>
        </p:txBody>
      </p:sp>
    </p:spTree>
    <p:extLst>
      <p:ext uri="{BB962C8B-B14F-4D97-AF65-F5344CB8AC3E}">
        <p14:creationId xmlns:p14="http://schemas.microsoft.com/office/powerpoint/2010/main" val="2724491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Professional approach to tasting</a:t>
            </a:r>
            <a:endParaRPr lang="en-GB" alt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GB" altLang="en-US" sz="2800" dirty="0">
                <a:cs typeface="Times New Roman" pitchFamily="18" charset="0"/>
              </a:rPr>
              <a:t>Three key stages: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Recording the details of each individual wine or drink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Looking at, smelling and tasting the wine or drink</a:t>
            </a:r>
          </a:p>
          <a:p>
            <a:pPr marL="990600" lvl="1" indent="-5334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Recording the findings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093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Beverage control ‘books’</a:t>
            </a:r>
          </a:p>
        </p:txBody>
      </p:sp>
      <p:pic>
        <p:nvPicPr>
          <p:cNvPr id="2050" name="Picture 2" descr="C:\Users\CousinsJ\Documents\FoodAndBev\FandB Management\FandB 4th\PowerPoint for web 4th\FandBM 4th Figure and table images\Table 6.3 Beverage Control Boo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3"/>
            <a:ext cx="7996629" cy="463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294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Analysing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8208912" cy="4464496"/>
          </a:xfrm>
        </p:spPr>
        <p:txBody>
          <a:bodyPr/>
          <a:lstStyle/>
          <a:p>
            <a:r>
              <a:rPr lang="en-GB" sz="2800" dirty="0"/>
              <a:t>Gross profit margin</a:t>
            </a:r>
          </a:p>
          <a:p>
            <a:r>
              <a:rPr lang="en-GB" sz="2800" dirty="0"/>
              <a:t>Sales mix data </a:t>
            </a:r>
          </a:p>
          <a:p>
            <a:r>
              <a:rPr lang="en-GB" sz="2800" dirty="0"/>
              <a:t>Logging requests for wines and drinks not on the list</a:t>
            </a:r>
          </a:p>
          <a:p>
            <a:r>
              <a:rPr lang="en-GB" sz="2800" dirty="0"/>
              <a:t>Monitoring against the competition</a:t>
            </a:r>
          </a:p>
          <a:p>
            <a:r>
              <a:rPr lang="en-GB" sz="2800" dirty="0"/>
              <a:t>Managing stock and changes to the lists based on popularity and profitability of items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643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Determining cost of sales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8032304" cy="46482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Traditional approach: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The value of opening stock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Plus value purchases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Less value of issues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Equals the cost of sales</a:t>
            </a:r>
          </a:p>
          <a:p>
            <a:pPr marL="457200" lvl="1" indent="0">
              <a:buNone/>
            </a:pPr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This is a very laborious process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323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Determining cost of sales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8032304" cy="41910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Alternative method: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Par stock levels set for individual outlets (by number of items)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Only important to control is the cost of actual sales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Therefore, only the cost of goods issued to the outlets needs to be calculated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Stock levels are monitored by quantity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296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80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Safe, sensible drinking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16832"/>
            <a:ext cx="7772400" cy="4303713"/>
          </a:xfrm>
        </p:spPr>
        <p:txBody>
          <a:bodyPr/>
          <a:lstStyle/>
          <a:p>
            <a:r>
              <a:rPr lang="en-GB" altLang="en-US" sz="2400" dirty="0">
                <a:cs typeface="Times New Roman" pitchFamily="18" charset="0"/>
              </a:rPr>
              <a:t>Small amount of alcohol does no harm and can even be beneficial</a:t>
            </a:r>
          </a:p>
          <a:p>
            <a:r>
              <a:rPr lang="en-GB" altLang="en-US" sz="2400" dirty="0">
                <a:cs typeface="Times New Roman" pitchFamily="18" charset="0"/>
              </a:rPr>
              <a:t>The more you drink the greater the health risks</a:t>
            </a:r>
          </a:p>
          <a:p>
            <a:r>
              <a:rPr lang="en-GB" altLang="en-US" sz="2400" dirty="0">
                <a:cs typeface="Times New Roman" pitchFamily="18" charset="0"/>
              </a:rPr>
              <a:t>Increasing concern about higher levels of alcohol consumption</a:t>
            </a:r>
          </a:p>
          <a:p>
            <a:r>
              <a:rPr lang="en-GB" altLang="en-US" sz="2400" dirty="0">
                <a:cs typeface="Times New Roman" pitchFamily="18" charset="0"/>
              </a:rPr>
              <a:t>Various initiatives are being tried</a:t>
            </a:r>
          </a:p>
          <a:p>
            <a:r>
              <a:rPr lang="en-GB" altLang="en-US" sz="2400" dirty="0">
                <a:cs typeface="Times New Roman" pitchFamily="18" charset="0"/>
              </a:rPr>
              <a:t>Those who sell and serve alcoholic beverages are encouraged to become more responsible </a:t>
            </a:r>
          </a:p>
          <a:p>
            <a:r>
              <a:rPr lang="en-GB" altLang="en-US" sz="2400" dirty="0">
                <a:cs typeface="Times New Roman" pitchFamily="18" charset="0"/>
              </a:rPr>
              <a:t>Important members of staff are aware of restrictions on sale of alcohol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8501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Effects of alcohol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916832"/>
            <a:ext cx="7988424" cy="4303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Depresses the brain and nerve function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Affects a person’s judgement, self-control and skills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The four general stages of becoming drunk: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1: Happy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2: Excited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3: Confused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Stage 4: Lethargic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2390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Alcoholic strength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Two main scales:</a:t>
            </a:r>
          </a:p>
          <a:p>
            <a:pPr lvl="1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Organisation Internationale </a:t>
            </a:r>
            <a:r>
              <a:rPr lang="en-GB" altLang="en-US" sz="2400" dirty="0" err="1">
                <a:cs typeface="Times New Roman" pitchFamily="18" charset="0"/>
              </a:rPr>
              <a:t>Métrologie</a:t>
            </a:r>
            <a:r>
              <a:rPr lang="en-GB" altLang="en-US" sz="2400" dirty="0">
                <a:cs typeface="Times New Roman" pitchFamily="18" charset="0"/>
              </a:rPr>
              <a:t> </a:t>
            </a:r>
            <a:r>
              <a:rPr lang="en-GB" altLang="en-US" sz="2400" dirty="0" err="1">
                <a:cs typeface="Times New Roman" pitchFamily="18" charset="0"/>
              </a:rPr>
              <a:t>Légale</a:t>
            </a:r>
            <a:r>
              <a:rPr lang="en-GB" altLang="en-US" sz="2400" dirty="0">
                <a:cs typeface="Times New Roman" pitchFamily="18" charset="0"/>
              </a:rPr>
              <a:t> (</a:t>
            </a:r>
            <a:r>
              <a:rPr lang="en-GB" altLang="en-US" sz="2400" dirty="0" err="1">
                <a:cs typeface="Times New Roman" pitchFamily="18" charset="0"/>
              </a:rPr>
              <a:t>OIML</a:t>
            </a:r>
            <a:r>
              <a:rPr lang="en-GB" altLang="en-US" sz="2400" dirty="0">
                <a:cs typeface="Times New Roman" pitchFamily="18" charset="0"/>
              </a:rPr>
              <a:t>) </a:t>
            </a:r>
            <a:r>
              <a:rPr lang="en-GB" altLang="en-US" sz="2400" dirty="0"/>
              <a:t>Scale (European): range 0% to 100% alcohol by volume </a:t>
            </a:r>
          </a:p>
          <a:p>
            <a:pPr lvl="1">
              <a:buFontTx/>
              <a:buAutoNum type="arabicPeriod"/>
            </a:pPr>
            <a:r>
              <a:rPr lang="en-GB" altLang="en-US" sz="2400" dirty="0"/>
              <a:t>American Scale (USA): range 0° to 200°</a:t>
            </a:r>
          </a:p>
          <a:p>
            <a:endParaRPr lang="en-GB" altLang="en-US" sz="2400" dirty="0">
              <a:cs typeface="Times New Roman" pitchFamily="18" charset="0"/>
            </a:endParaRPr>
          </a:p>
          <a:p>
            <a:r>
              <a:rPr lang="en-GB" altLang="en-US" sz="2400" dirty="0">
                <a:cs typeface="Times New Roman" pitchFamily="18" charset="0"/>
              </a:rPr>
              <a:t>Liquid measured as 40% alcohol by volume (ABV) has 40 per cent of the contents as pure alcohol</a:t>
            </a:r>
          </a:p>
          <a:p>
            <a:r>
              <a:rPr lang="en-GB" altLang="en-US" sz="2400" dirty="0">
                <a:cs typeface="Times New Roman" pitchFamily="18" charset="0"/>
              </a:rPr>
              <a:t>Liquid measured as 80</a:t>
            </a:r>
            <a:r>
              <a:rPr lang="en-GB" altLang="en-US" sz="2400" dirty="0"/>
              <a:t>° on USA scale is the same as 40% ABV </a:t>
            </a:r>
          </a:p>
        </p:txBody>
      </p:sp>
    </p:spTree>
    <p:extLst>
      <p:ext uri="{BB962C8B-B14F-4D97-AF65-F5344CB8AC3E}">
        <p14:creationId xmlns:p14="http://schemas.microsoft.com/office/powerpoint/2010/main" val="371194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Approximate alcoholic strength:</a:t>
            </a:r>
          </a:p>
        </p:txBody>
      </p:sp>
      <p:pic>
        <p:nvPicPr>
          <p:cNvPr id="1027" name="Picture 3" descr="C:\Users\CousinsJ\Documents\FoodAndBev\FandB Management\FandB 4th\PowerPoint for web 4th\FandBM 4th Figure and table images\Table 6.2 Alcoholic Strength of Drin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29" y="1844823"/>
            <a:ext cx="8713259" cy="473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9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Sensible Limits</a:t>
            </a:r>
            <a:endParaRPr lang="en-GB" altLang="en-US" dirty="0"/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UK has set the limits at: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14 units spread throughout the week for men and women (excluding pregnant women)</a:t>
            </a:r>
          </a:p>
          <a:p>
            <a:pPr lvl="1"/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Drinking in excess of these limits is likely to be damaging to health 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0727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Unit of alcohol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One units of alcohol is equal to 10 millilitres (liquid) or 8 grams (weight) of alcohol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Roughly equivalent to: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½ pint of ordinary beer or lager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glass of wine (125 ml)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glass of sherry (50 ml)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measure of vermouth or other apéritif (50 ml)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one measure of spirits (25 ml)</a:t>
            </a:r>
          </a:p>
        </p:txBody>
      </p:sp>
    </p:spTree>
    <p:extLst>
      <p:ext uri="{BB962C8B-B14F-4D97-AF65-F5344CB8AC3E}">
        <p14:creationId xmlns:p14="http://schemas.microsoft.com/office/powerpoint/2010/main" val="266470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uiExpand="1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392</TotalTime>
  <Words>1279</Words>
  <Application>Microsoft Office PowerPoint</Application>
  <PresentationFormat>On-screen Show (4:3)</PresentationFormat>
  <Paragraphs>228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Courier New</vt:lpstr>
      <vt:lpstr>Gill Sans MT</vt:lpstr>
      <vt:lpstr>MyriadPro-Bold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Chapter 6 covers:</vt:lpstr>
      <vt:lpstr>Safe, sensible drinking</vt:lpstr>
      <vt:lpstr>Effects of alcohol</vt:lpstr>
      <vt:lpstr>Alcoholic strength</vt:lpstr>
      <vt:lpstr>Approximate alcoholic strength:</vt:lpstr>
      <vt:lpstr>Sensible Limits</vt:lpstr>
      <vt:lpstr>Unit of alcohol</vt:lpstr>
      <vt:lpstr>Calculating alcohol intake for wine</vt:lpstr>
      <vt:lpstr>Example for other drinks</vt:lpstr>
      <vt:lpstr>Types of wine and drinks lists</vt:lpstr>
      <vt:lpstr>Hot beverages </vt:lpstr>
      <vt:lpstr>Teas</vt:lpstr>
      <vt:lpstr>Espresso based coffee styles</vt:lpstr>
      <vt:lpstr>Non-alcoholic bar beverages</vt:lpstr>
      <vt:lpstr>Consumer demand for bottled waters</vt:lpstr>
      <vt:lpstr>Developing wine and drink lists</vt:lpstr>
      <vt:lpstr>Professionalism in beverage provision</vt:lpstr>
      <vt:lpstr>Contents of wine and drink lists</vt:lpstr>
      <vt:lpstr>Listing of wines</vt:lpstr>
      <vt:lpstr>General information given – wines:</vt:lpstr>
      <vt:lpstr>Information on other drinks:</vt:lpstr>
      <vt:lpstr>Pricing</vt:lpstr>
      <vt:lpstr>Maintaining stock levels</vt:lpstr>
      <vt:lpstr>Example calculation</vt:lpstr>
      <vt:lpstr>Purchasing</vt:lpstr>
      <vt:lpstr>Purchasing wines</vt:lpstr>
      <vt:lpstr>Maintain quality of drink stock</vt:lpstr>
      <vt:lpstr>Professional approach to tasting</vt:lpstr>
      <vt:lpstr>Beverage control ‘books’</vt:lpstr>
      <vt:lpstr>Analysing sales</vt:lpstr>
      <vt:lpstr>Determining cost of sales</vt:lpstr>
      <vt:lpstr>Determining cost of sales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6 Beverage Provision1 Food and beverage operations and management</dc:subject>
  <dc:creator>John Cousins The Food and Beverage Training Company</dc:creator>
  <cp:keywords>Chapter 6 Beverage Provision</cp:keywords>
  <dc:description>This presentation is copyright.  Any use or adaptions must always include proper acknowledgement of the source.</dc:description>
  <cp:lastModifiedBy>John Cousins</cp:lastModifiedBy>
  <cp:revision>75</cp:revision>
  <dcterms:created xsi:type="dcterms:W3CDTF">2011-08-30T14:41:49Z</dcterms:created>
  <dcterms:modified xsi:type="dcterms:W3CDTF">2019-04-17T11:31:31Z</dcterms:modified>
  <cp:category>This presentation is copyright.  Source must always be acknowledged.</cp:category>
</cp:coreProperties>
</file>